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  <p:sldMasterId id="2147483870" r:id="rId2"/>
  </p:sldMasterIdLst>
  <p:notesMasterIdLst>
    <p:notesMasterId r:id="rId10"/>
  </p:notesMasterIdLst>
  <p:handoutMasterIdLst>
    <p:handoutMasterId r:id="rId11"/>
  </p:handoutMasterIdLst>
  <p:sldIdLst>
    <p:sldId id="315" r:id="rId3"/>
    <p:sldId id="327" r:id="rId4"/>
    <p:sldId id="331" r:id="rId5"/>
    <p:sldId id="330" r:id="rId6"/>
    <p:sldId id="328" r:id="rId7"/>
    <p:sldId id="332" r:id="rId8"/>
    <p:sldId id="333" r:id="rId9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  <p:cmAuthor id="1" name="Céline Hérouart" initials="CH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17A9"/>
    <a:srgbClr val="008000"/>
    <a:srgbClr val="FF0066"/>
    <a:srgbClr val="0000FF"/>
    <a:srgbClr val="FF3399"/>
    <a:srgbClr val="256EFF"/>
    <a:srgbClr val="003399"/>
    <a:srgbClr val="0033CC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95" autoAdjust="0"/>
    <p:restoredTop sz="85240" autoAdjust="0"/>
  </p:normalViewPr>
  <p:slideViewPr>
    <p:cSldViewPr>
      <p:cViewPr varScale="1">
        <p:scale>
          <a:sx n="110" d="100"/>
          <a:sy n="110" d="100"/>
        </p:scale>
        <p:origin x="8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7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85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047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79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64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589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7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983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894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85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82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27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782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15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5897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5382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126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01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0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6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4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0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58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5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51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30FD-9D04-4512-80CE-19D7541E8B82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401AF-CDC2-4A89-B28F-7D1B7179E7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700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0" y="4763616"/>
            <a:ext cx="9144000" cy="609600"/>
          </a:xfrm>
          <a:noFill/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B8.3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Abri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antiaérien</a:t>
            </a: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7173" name="Title 1"/>
          <p:cNvSpPr>
            <a:spLocks noGrp="1"/>
          </p:cNvSpPr>
          <p:nvPr>
            <p:ph type="ctrTitle" idx="4294967295"/>
          </p:nvPr>
        </p:nvSpPr>
        <p:spPr>
          <a:xfrm>
            <a:off x="2195737" y="84138"/>
            <a:ext cx="6948264" cy="1752600"/>
          </a:xfrm>
        </p:spPr>
        <p:txBody>
          <a:bodyPr/>
          <a:lstStyle/>
          <a:p>
            <a:pPr algn="r" eaLnBrk="1" hangingPunct="1"/>
            <a:r>
              <a:rPr lang="en-US" altLang="en-US" sz="3600" b="1" dirty="0">
                <a:solidFill>
                  <a:srgbClr val="0070C0"/>
                </a:solidFill>
                <a:cs typeface="Arial" charset="0"/>
              </a:rPr>
              <a:t>Formation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>
                <a:solidFill>
                  <a:srgbClr val="0070C0"/>
                </a:solidFill>
                <a:cs typeface="Arial" charset="0"/>
              </a:rPr>
              <a:t>des </a:t>
            </a:r>
            <a:br>
              <a:rPr lang="en-US" altLang="en-US" sz="3600" b="1" dirty="0">
                <a:solidFill>
                  <a:srgbClr val="0070C0"/>
                </a:solidFill>
                <a:cs typeface="Arial" charset="0"/>
              </a:rPr>
            </a:b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Équipes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Rapide</a:t>
            </a:r>
            <a:endParaRPr lang="en-US" altLang="en-US" sz="36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405154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Temps estimé : 60 minutes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EF7899-6D81-407B-BE78-D753A0FC08D9}"/>
              </a:ext>
            </a:extLst>
          </p:cNvPr>
          <p:cNvSpPr txBox="1"/>
          <p:nvPr/>
        </p:nvSpPr>
        <p:spPr>
          <a:xfrm>
            <a:off x="84641" y="6433591"/>
            <a:ext cx="1895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mai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>
                <a:solidFill>
                  <a:srgbClr val="002060"/>
                </a:solidFill>
              </a:rPr>
              <a:t>Objectifs d’apprentissage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fr-FR" sz="2800" dirty="0"/>
              <a:t>À la fin de cette séance, vous serez capable: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D’analyser</a:t>
            </a:r>
            <a:r>
              <a:rPr lang="en-US" sz="2800" dirty="0"/>
              <a:t> </a:t>
            </a:r>
            <a:r>
              <a:rPr lang="en-US" sz="2800" dirty="0" err="1"/>
              <a:t>l’influence</a:t>
            </a:r>
            <a:r>
              <a:rPr lang="en-US" sz="2800" dirty="0"/>
              <a:t> de la culture, des valeurs, des croyances et des préjugés sur les décisions ou les actes des gens.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 dirty="0">
                <a:solidFill>
                  <a:srgbClr val="002060"/>
                </a:solidFill>
              </a:rPr>
              <a:t>La situation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2800" dirty="0"/>
              <a:t>Une guerre atomique </a:t>
            </a:r>
            <a:r>
              <a:rPr lang="en-GB" sz="2800" dirty="0" err="1"/>
              <a:t>vient</a:t>
            </a:r>
            <a:r>
              <a:rPr lang="en-GB" sz="2800" dirty="0"/>
              <a:t> </a:t>
            </a:r>
            <a:r>
              <a:rPr lang="en-GB" sz="2800" dirty="0" err="1"/>
              <a:t>d’éclater</a:t>
            </a:r>
            <a:r>
              <a:rPr lang="en-GB" sz="2800" dirty="0"/>
              <a:t> et votre groupe se trouve en sécurité dans un </a:t>
            </a:r>
            <a:r>
              <a:rPr lang="en-GB" sz="2800" dirty="0" err="1"/>
              <a:t>abri</a:t>
            </a:r>
            <a:r>
              <a:rPr lang="en-GB" sz="2800"/>
              <a:t> antiaérien</a:t>
            </a:r>
            <a:r>
              <a:rPr lang="en-GB" sz="2800" dirty="0"/>
              <a:t>. Vous allez donc survivre. Il reste encore de la place pour trois personnes. Veuillez </a:t>
            </a:r>
            <a:r>
              <a:rPr lang="en-GB" sz="2800" dirty="0" err="1"/>
              <a:t>sélectionner</a:t>
            </a:r>
            <a:r>
              <a:rPr lang="en-GB" sz="2800" dirty="0"/>
              <a:t> </a:t>
            </a:r>
            <a:r>
              <a:rPr lang="en-GB" sz="2800" dirty="0" err="1"/>
              <a:t>dans</a:t>
            </a:r>
            <a:r>
              <a:rPr lang="en-GB" sz="2800" dirty="0"/>
              <a:t> la </a:t>
            </a:r>
            <a:r>
              <a:rPr lang="en-GB" sz="2800" dirty="0" err="1"/>
              <a:t>liste</a:t>
            </a:r>
            <a:r>
              <a:rPr lang="en-GB" sz="2800" dirty="0"/>
              <a:t> </a:t>
            </a:r>
            <a:r>
              <a:rPr lang="en-GB" sz="2800" dirty="0" err="1"/>
              <a:t>d’attente</a:t>
            </a:r>
            <a:r>
              <a:rPr lang="en-GB" sz="2800" dirty="0"/>
              <a:t> trois </a:t>
            </a:r>
            <a:r>
              <a:rPr lang="en-GB" sz="2800" dirty="0" err="1"/>
              <a:t>personnes</a:t>
            </a:r>
            <a:r>
              <a:rPr lang="en-GB" sz="2800" dirty="0"/>
              <a:t> que vous seriez prêt à accueillir </a:t>
            </a:r>
            <a:r>
              <a:rPr lang="en-GB" sz="2800" dirty="0" err="1"/>
              <a:t>dans</a:t>
            </a:r>
            <a:r>
              <a:rPr lang="en-GB" sz="2800" dirty="0"/>
              <a:t> </a:t>
            </a:r>
            <a:r>
              <a:rPr lang="en-GB" sz="2800" dirty="0" err="1"/>
              <a:t>l’abri</a:t>
            </a:r>
            <a:r>
              <a:rPr lang="en-GB" sz="2800" dirty="0"/>
              <a:t>.</a:t>
            </a:r>
            <a:endParaRPr lang="en-US" sz="2800" dirty="0"/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95342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 dirty="0">
                <a:solidFill>
                  <a:srgbClr val="002060"/>
                </a:solidFill>
              </a:rPr>
              <a:t>Instructions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75972" y="1196752"/>
            <a:ext cx="8488515" cy="4525963"/>
          </a:xfrm>
        </p:spPr>
        <p:txBody>
          <a:bodyPr/>
          <a:lstStyle/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-FR" sz="2400" dirty="0"/>
              <a:t>Les participants sont réunis en groupes </a:t>
            </a:r>
            <a:br>
              <a:rPr lang="pl-PL" sz="2400" dirty="0"/>
            </a:br>
            <a:r>
              <a:rPr lang="fr-FR" sz="2400" dirty="0"/>
              <a:t>(de 4 à 7 personnes).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Chacun lit </a:t>
            </a:r>
            <a:r>
              <a:rPr lang="en-US" sz="2400" dirty="0" err="1"/>
              <a:t>individuellement</a:t>
            </a:r>
            <a:r>
              <a:rPr lang="en-US" sz="2400" dirty="0"/>
              <a:t> la </a:t>
            </a:r>
            <a:r>
              <a:rPr lang="en-US" sz="2400" u="sng" dirty="0"/>
              <a:t>situation</a:t>
            </a:r>
            <a:r>
              <a:rPr lang="en-US" sz="2400" dirty="0"/>
              <a:t> (</a:t>
            </a:r>
            <a:r>
              <a:rPr lang="en-US" sz="2400" dirty="0" err="1"/>
              <a:t>diapositive</a:t>
            </a:r>
            <a:r>
              <a:rPr lang="en-US" sz="2400" dirty="0"/>
              <a:t> </a:t>
            </a:r>
            <a:r>
              <a:rPr lang="en-US" sz="2400" dirty="0" err="1"/>
              <a:t>précédente</a:t>
            </a:r>
            <a:r>
              <a:rPr lang="en-US" sz="2400" dirty="0"/>
              <a:t>).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/>
              <a:t>Chacun</a:t>
            </a:r>
            <a:r>
              <a:rPr lang="en-US" sz="2400" dirty="0"/>
              <a:t> </a:t>
            </a:r>
            <a:r>
              <a:rPr lang="en-US" sz="2400" dirty="0" err="1"/>
              <a:t>sélectionne</a:t>
            </a:r>
            <a:r>
              <a:rPr lang="en-US" sz="2400" dirty="0"/>
              <a:t> trois </a:t>
            </a:r>
            <a:r>
              <a:rPr lang="en-US" sz="2400" dirty="0" err="1"/>
              <a:t>personnes</a:t>
            </a:r>
            <a:r>
              <a:rPr lang="en-US" sz="2400" dirty="0"/>
              <a:t> </a:t>
            </a:r>
            <a:r>
              <a:rPr lang="en-US" sz="2400" dirty="0" err="1"/>
              <a:t>dans</a:t>
            </a:r>
            <a:r>
              <a:rPr lang="en-US" sz="2400" dirty="0"/>
              <a:t> la </a:t>
            </a:r>
            <a:r>
              <a:rPr lang="en-US" sz="2400" dirty="0" err="1"/>
              <a:t>liste</a:t>
            </a:r>
            <a:r>
              <a:rPr lang="en-US" sz="2400" dirty="0"/>
              <a:t> </a:t>
            </a:r>
            <a:r>
              <a:rPr lang="en-US" sz="2400" dirty="0" err="1"/>
              <a:t>d’attente</a:t>
            </a:r>
            <a:r>
              <a:rPr lang="en-US" sz="2400" dirty="0"/>
              <a:t> (dispositive </a:t>
            </a:r>
            <a:r>
              <a:rPr lang="en-US" sz="2400" dirty="0" err="1"/>
              <a:t>suivante</a:t>
            </a:r>
            <a:r>
              <a:rPr lang="en-US" sz="2400" dirty="0"/>
              <a:t>).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/>
              <a:t>Chacun</a:t>
            </a:r>
            <a:r>
              <a:rPr lang="en-US" sz="2400" dirty="0"/>
              <a:t> </a:t>
            </a:r>
            <a:r>
              <a:rPr lang="en-US" sz="2400" dirty="0" err="1"/>
              <a:t>explique</a:t>
            </a:r>
            <a:r>
              <a:rPr lang="en-US" sz="2400" dirty="0"/>
              <a:t> à son </a:t>
            </a:r>
            <a:r>
              <a:rPr lang="en-US" sz="2400" dirty="0" err="1"/>
              <a:t>groupe</a:t>
            </a:r>
            <a:r>
              <a:rPr lang="en-US" sz="2400" dirty="0"/>
              <a:t> les raisons de son choix.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/>
              <a:t>L’un</a:t>
            </a:r>
            <a:r>
              <a:rPr lang="en-US" sz="2400" dirty="0"/>
              <a:t> des membres du </a:t>
            </a:r>
            <a:r>
              <a:rPr lang="en-US" sz="2400" dirty="0" err="1"/>
              <a:t>groupe</a:t>
            </a:r>
            <a:r>
              <a:rPr lang="en-US" sz="2400" dirty="0"/>
              <a:t> fait part de la </a:t>
            </a:r>
            <a:r>
              <a:rPr lang="en-US" sz="2400" dirty="0" err="1"/>
              <a:t>réflexion</a:t>
            </a:r>
            <a:r>
              <a:rPr lang="en-US" sz="2400" dirty="0"/>
              <a:t> de </a:t>
            </a:r>
            <a:r>
              <a:rPr lang="en-US" sz="2400" dirty="0" err="1"/>
              <a:t>celui</a:t>
            </a:r>
            <a:r>
              <a:rPr lang="en-US" sz="2400" dirty="0"/>
              <a:t>-ci </a:t>
            </a:r>
            <a:r>
              <a:rPr lang="en-US" sz="2400" dirty="0" err="1"/>
              <a:t>en</a:t>
            </a:r>
            <a:r>
              <a:rPr lang="en-US" sz="2400" dirty="0"/>
              <a:t> session </a:t>
            </a:r>
            <a:r>
              <a:rPr lang="en-US" sz="2400" dirty="0" err="1"/>
              <a:t>plénière</a:t>
            </a:r>
            <a:r>
              <a:rPr lang="en-US" sz="2400" dirty="0"/>
              <a:t> (</a:t>
            </a:r>
            <a:r>
              <a:rPr lang="en-US" sz="2400" dirty="0" err="1"/>
              <a:t>compte-rendu</a:t>
            </a:r>
            <a:r>
              <a:rPr lang="en-US" sz="2400" dirty="0"/>
              <a:t>).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14802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who\9_RRT Ebola\Community Engagement rev\scrol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25" t="9512" r="6606" b="9329"/>
          <a:stretch/>
        </p:blipFill>
        <p:spPr bwMode="auto">
          <a:xfrm>
            <a:off x="5004048" y="-1"/>
            <a:ext cx="3961823" cy="658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>
              <a:defRPr/>
            </a:pP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68144" y="1201107"/>
            <a:ext cx="2839219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1. Un chef religieux</a:t>
            </a:r>
          </a:p>
          <a:p>
            <a:r>
              <a:rPr lang="en-US" sz="1400" dirty="0"/>
              <a:t>2. Un ingénieur</a:t>
            </a:r>
          </a:p>
          <a:p>
            <a:r>
              <a:rPr lang="en-US" sz="1400" dirty="0"/>
              <a:t>3. Un architecte</a:t>
            </a:r>
          </a:p>
          <a:p>
            <a:r>
              <a:rPr lang="en-US" sz="1400" dirty="0"/>
              <a:t>4. Un poète</a:t>
            </a:r>
          </a:p>
          <a:p>
            <a:r>
              <a:rPr lang="en-US" sz="1400" dirty="0"/>
              <a:t>5. Un travailleur social</a:t>
            </a:r>
          </a:p>
          <a:p>
            <a:r>
              <a:rPr lang="en-US" sz="1400" dirty="0"/>
              <a:t>6. Un agronome</a:t>
            </a:r>
          </a:p>
          <a:p>
            <a:r>
              <a:rPr lang="en-US" sz="1400" dirty="0"/>
              <a:t>7. Un homme politique</a:t>
            </a:r>
          </a:p>
          <a:p>
            <a:r>
              <a:rPr lang="en-US" sz="1400" dirty="0"/>
              <a:t>8. Un général de </a:t>
            </a:r>
            <a:r>
              <a:rPr lang="en-US" sz="1400" dirty="0" err="1"/>
              <a:t>l’armée</a:t>
            </a:r>
            <a:endParaRPr lang="en-US" sz="1400" dirty="0"/>
          </a:p>
          <a:p>
            <a:r>
              <a:rPr lang="en-US" sz="1400" dirty="0"/>
              <a:t>9. Un banquier</a:t>
            </a:r>
          </a:p>
          <a:p>
            <a:r>
              <a:rPr lang="en-US" sz="1400" dirty="0"/>
              <a:t>10. Un psychologue</a:t>
            </a:r>
          </a:p>
          <a:p>
            <a:r>
              <a:rPr lang="en-US" sz="1400" dirty="0"/>
              <a:t>11. Une chirurgienne</a:t>
            </a:r>
          </a:p>
          <a:p>
            <a:r>
              <a:rPr lang="en-US" sz="1400" dirty="0"/>
              <a:t>12. Un linguiste</a:t>
            </a:r>
          </a:p>
          <a:p>
            <a:r>
              <a:rPr lang="en-US" sz="1400" dirty="0"/>
              <a:t>13. Un ouvrier du bâtiment</a:t>
            </a:r>
          </a:p>
          <a:p>
            <a:r>
              <a:rPr lang="en-US" sz="1400" dirty="0"/>
              <a:t>14. Un pasteur</a:t>
            </a:r>
          </a:p>
          <a:p>
            <a:r>
              <a:rPr lang="en-US" sz="1400" dirty="0"/>
              <a:t>15. Un instituteur</a:t>
            </a:r>
          </a:p>
          <a:p>
            <a:r>
              <a:rPr lang="en-US" sz="1400" dirty="0"/>
              <a:t>16. Un </a:t>
            </a:r>
            <a:r>
              <a:rPr lang="en-US" sz="1400" dirty="0" err="1"/>
              <a:t>médecin</a:t>
            </a:r>
            <a:r>
              <a:rPr lang="en-US" sz="1400" dirty="0"/>
              <a:t> </a:t>
            </a:r>
            <a:r>
              <a:rPr lang="en-US" sz="1400" dirty="0" err="1"/>
              <a:t>généraliste</a:t>
            </a:r>
            <a:endParaRPr lang="en-US" sz="1400" dirty="0"/>
          </a:p>
          <a:p>
            <a:r>
              <a:rPr lang="en-US" sz="1400" dirty="0"/>
              <a:t>17. Un </a:t>
            </a:r>
            <a:r>
              <a:rPr lang="en-US" sz="1400" dirty="0" err="1"/>
              <a:t>ingénieur</a:t>
            </a:r>
            <a:r>
              <a:rPr lang="en-US" sz="1400" dirty="0"/>
              <a:t> </a:t>
            </a:r>
            <a:r>
              <a:rPr lang="en-US" sz="1400" dirty="0" err="1"/>
              <a:t>en</a:t>
            </a:r>
            <a:r>
              <a:rPr lang="en-US" sz="1400" dirty="0"/>
              <a:t> </a:t>
            </a:r>
            <a:r>
              <a:rPr lang="en-US" sz="1400" dirty="0" err="1"/>
              <a:t>électronique</a:t>
            </a:r>
            <a:endParaRPr lang="en-US" sz="1400" dirty="0"/>
          </a:p>
          <a:p>
            <a:r>
              <a:rPr lang="en-US" sz="1400" dirty="0"/>
              <a:t>18. Un mécanicien</a:t>
            </a:r>
          </a:p>
          <a:p>
            <a:r>
              <a:rPr lang="en-US" sz="1400" dirty="0"/>
              <a:t>19. Un journaliste</a:t>
            </a:r>
          </a:p>
          <a:p>
            <a:r>
              <a:rPr lang="en-US" sz="1400" dirty="0"/>
              <a:t>20. Une femme </a:t>
            </a:r>
            <a:r>
              <a:rPr lang="en-US" sz="1400" dirty="0" err="1"/>
              <a:t>d’affaires</a:t>
            </a:r>
            <a:endParaRPr lang="en-US" sz="1400" dirty="0"/>
          </a:p>
          <a:p>
            <a:r>
              <a:rPr lang="en-US" sz="1400" dirty="0"/>
              <a:t>21. Un économiste</a:t>
            </a:r>
          </a:p>
          <a:p>
            <a:r>
              <a:rPr lang="en-US" sz="1400" dirty="0"/>
              <a:t>22. Un policier</a:t>
            </a:r>
          </a:p>
          <a:p>
            <a:r>
              <a:rPr lang="en-US" sz="1400" dirty="0"/>
              <a:t>23. Une nutritionniste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6084168" y="404664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>
                <a:latin typeface="Edwardian Script ITC" panose="030303020407070D0804" pitchFamily="66" charset="0"/>
              </a:rPr>
              <a:t>Liste d’attente</a:t>
            </a:r>
            <a:endParaRPr lang="en-GB" sz="3200" b="1" dirty="0">
              <a:latin typeface="Edwardian Script ITC" panose="030303020407070D0804" pitchFamily="66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07504" y="1642869"/>
            <a:ext cx="5040362" cy="416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en-US" sz="2800" kern="0" dirty="0"/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en-US" sz="2800" kern="0" dirty="0" err="1"/>
              <a:t>Liste</a:t>
            </a:r>
            <a:r>
              <a:rPr lang="en-US" sz="2800" kern="0" dirty="0"/>
              <a:t> </a:t>
            </a:r>
            <a:r>
              <a:rPr lang="en-US" sz="2800" kern="0" dirty="0" err="1"/>
              <a:t>d’attente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58645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495326"/>
            <a:ext cx="8229600" cy="4525962"/>
          </a:xfrm>
        </p:spPr>
        <p:txBody>
          <a:bodyPr>
            <a:normAutofit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 dirty="0"/>
              <a:t>WHO Health Security Learning Platform - </a:t>
            </a:r>
            <a:r>
              <a:rPr lang="en-US" altLang="en-US" sz="1400" b="1" dirty="0"/>
              <a:t>Training Materials</a:t>
            </a:r>
            <a:endParaRPr lang="en-US" altLang="en-US" sz="15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 dirty="0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 dirty="0">
                <a:hlinkClick r:id="rId2"/>
              </a:rPr>
              <a:t>https://extranet.who.int/hslp</a:t>
            </a:r>
            <a:endParaRPr lang="en-US" altLang="en-US" sz="1500" u="sng" dirty="0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 dirty="0">
                <a:hlinkClick r:id="rId3"/>
              </a:rPr>
              <a:t>ihrhrt@who.int</a:t>
            </a:r>
            <a:r>
              <a:rPr lang="fr-FR" altLang="en-US" sz="1500" dirty="0"/>
              <a:t> </a:t>
            </a:r>
            <a:endParaRPr lang="en-US" altLang="en-US" sz="1500" dirty="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3951</TotalTime>
  <Words>403</Words>
  <Application>Microsoft Office PowerPoint</Application>
  <PresentationFormat>On-screen Show (4:3)</PresentationFormat>
  <Paragraphs>56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Edwardian Script ITC</vt:lpstr>
      <vt:lpstr>RC 59 Template EN</vt:lpstr>
      <vt:lpstr>Custom Design</vt:lpstr>
      <vt:lpstr>Formation des  Équipes d’Intervention Rapide</vt:lpstr>
      <vt:lpstr>Objectifs d’apprentissage</vt:lpstr>
      <vt:lpstr>La situation</vt:lpstr>
      <vt:lpstr>Instructions</vt:lpstr>
      <vt:lpstr>PowerPoint Presentation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285</cp:revision>
  <cp:lastPrinted>2013-10-01T07:19:12Z</cp:lastPrinted>
  <dcterms:created xsi:type="dcterms:W3CDTF">2006-12-04T14:06:57Z</dcterms:created>
  <dcterms:modified xsi:type="dcterms:W3CDTF">2018-06-13T14:45:45Z</dcterms:modified>
</cp:coreProperties>
</file>